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8288000" cy="10287000"/>
  <p:notesSz cx="6858000" cy="9144000"/>
  <p:embeddedFontLst>
    <p:embeddedFont>
      <p:font typeface="Canva Sans" panose="020B0503030501040103" pitchFamily="34" charset="0"/>
      <p:regular r:id="rId4"/>
      <p:bold r:id="rId5"/>
      <p:italic r:id="rId6"/>
      <p:boldItalic r:id="rId7"/>
    </p:embeddedFont>
    <p:embeddedFont>
      <p:font typeface="Canva Sans Medium" panose="020B0603030501040103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026"/>
    <a:srgbClr val="EAEBE6"/>
    <a:srgbClr val="E1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0D903-2121-4A19-B5BD-E476447C97DC}" type="datetimeFigureOut">
              <a:rPr lang="fr-FR" smtClean="0"/>
              <a:t>20/05/2026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97186-3331-460B-A518-0A16B0277A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54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597186-3331-460B-A518-0A16B0277A2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731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07230D39-9327-4EF6-D3FD-859AEE8800FF}"/>
              </a:ext>
            </a:extLst>
          </p:cNvPr>
          <p:cNvSpPr/>
          <p:nvPr/>
        </p:nvSpPr>
        <p:spPr>
          <a:xfrm>
            <a:off x="0" y="1"/>
            <a:ext cx="18288000" cy="10287000"/>
          </a:xfrm>
          <a:prstGeom prst="rect">
            <a:avLst/>
          </a:prstGeom>
          <a:solidFill>
            <a:srgbClr val="0A0F1E">
              <a:alpha val="58000"/>
            </a:srgbClr>
          </a:solidFill>
          <a:ln>
            <a:noFill/>
          </a:ln>
        </p:spPr>
        <p:txBody>
          <a:bodyPr/>
          <a:lstStyle/>
          <a:p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AB11D8B-71E2-B1B6-416E-7B4667AC5DD8}"/>
              </a:ext>
            </a:extLst>
          </p:cNvPr>
          <p:cNvGrpSpPr/>
          <p:nvPr/>
        </p:nvGrpSpPr>
        <p:grpSpPr>
          <a:xfrm>
            <a:off x="12224815" y="8115300"/>
            <a:ext cx="5910785" cy="2057400"/>
            <a:chOff x="12352340" y="8039100"/>
            <a:chExt cx="5910785" cy="2057400"/>
          </a:xfrm>
        </p:grpSpPr>
        <p:sp>
          <p:nvSpPr>
            <p:cNvPr id="43" name="TextBox 43"/>
            <p:cNvSpPr txBox="1"/>
            <p:nvPr/>
          </p:nvSpPr>
          <p:spPr>
            <a:xfrm>
              <a:off x="12352340" y="8039100"/>
              <a:ext cx="5910785" cy="51950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r">
                <a:lnSpc>
                  <a:spcPts val="4279"/>
                </a:lnSpc>
              </a:pPr>
              <a:r>
                <a:rPr lang="fr-FR" sz="3200" b="1" noProof="0" dirty="0">
                  <a:solidFill>
                    <a:srgbClr val="FFFFFF"/>
                  </a:solidFill>
                  <a:latin typeface="Canva Sans" panose="020B0503030501040103" pitchFamily="34" charset="0"/>
                  <a:ea typeface="Canva Sans Medium"/>
                  <a:cs typeface="Canva Sans Medium"/>
                  <a:sym typeface="Canva Sans Medium"/>
                </a:rPr>
                <a:t>Votre interlocuteur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2556065" y="8639786"/>
              <a:ext cx="5707060" cy="14567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943"/>
                </a:lnSpc>
              </a:pPr>
              <a:r>
                <a:rPr lang="fr-FR" noProof="0" dirty="0">
                  <a:solidFill>
                    <a:srgbClr val="FFFFFF"/>
                  </a:solidFill>
                  <a:latin typeface="Canva Sans" panose="020B0503030501040103" pitchFamily="34" charset="0"/>
                  <a:ea typeface="Open Sans"/>
                  <a:cs typeface="Open Sans"/>
                  <a:sym typeface="Open Sans"/>
                </a:rPr>
                <a:t>David DESTOOP</a:t>
              </a:r>
            </a:p>
            <a:p>
              <a:pPr algn="r">
                <a:lnSpc>
                  <a:spcPts val="2943"/>
                </a:lnSpc>
              </a:pPr>
              <a:r>
                <a:rPr lang="fr-FR" noProof="0" dirty="0">
                  <a:solidFill>
                    <a:srgbClr val="FFFFFF"/>
                  </a:solidFill>
                  <a:latin typeface="Canva Sans" panose="020B0503030501040103" pitchFamily="34" charset="0"/>
                  <a:ea typeface="Open Sans"/>
                  <a:cs typeface="Open Sans"/>
                  <a:sym typeface="Open Sans"/>
                </a:rPr>
                <a:t>07.57.58.31.67</a:t>
              </a:r>
            </a:p>
            <a:p>
              <a:pPr algn="r">
                <a:lnSpc>
                  <a:spcPts val="2943"/>
                </a:lnSpc>
              </a:pPr>
              <a:r>
                <a:rPr lang="fr-FR" noProof="0" dirty="0">
                  <a:solidFill>
                    <a:srgbClr val="FFFFFF"/>
                  </a:solidFill>
                  <a:latin typeface="Canva Sans" panose="020B0503030501040103" pitchFamily="34" charset="0"/>
                  <a:ea typeface="Open Sans"/>
                  <a:cs typeface="Open Sans"/>
                  <a:sym typeface="Open Sans"/>
                </a:rPr>
                <a:t>david.destoop@carmas.fr</a:t>
              </a:r>
            </a:p>
            <a:p>
              <a:pPr algn="r">
                <a:lnSpc>
                  <a:spcPts val="2943"/>
                </a:lnSpc>
                <a:spcBef>
                  <a:spcPct val="0"/>
                </a:spcBef>
              </a:pPr>
              <a:r>
                <a:rPr lang="fr-FR" noProof="0" dirty="0">
                  <a:solidFill>
                    <a:srgbClr val="FFFFFF"/>
                  </a:solidFill>
                  <a:latin typeface="Canva Sans" panose="020B0503030501040103" pitchFamily="34" charset="0"/>
                  <a:ea typeface="Open Sans"/>
                  <a:cs typeface="Open Sans"/>
                  <a:sym typeface="Open Sans"/>
                </a:rPr>
                <a:t>https://carmas.fr/</a:t>
              </a:r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244990" y="7200900"/>
            <a:ext cx="8441810" cy="492443"/>
          </a:xfrm>
          <a:prstGeom prst="roundRect">
            <a:avLst/>
          </a:prstGeom>
          <a:solidFill>
            <a:srgbClr val="B71F25"/>
          </a:solidFill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236538" marR="0" lvl="0" indent="0" algn="ctr" defTabSz="457200" fontAlgn="auto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  <a:tab pos="620713" algn="l"/>
              </a:tabLst>
              <a:defRPr kumimoji="0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 panose="02000503020000020003"/>
                <a:cs typeface="Avenir Black"/>
              </a:defRPr>
            </a:lvl1pPr>
          </a:lstStyle>
          <a:p>
            <a:r>
              <a:rPr lang="fr-FR" dirty="0">
                <a:sym typeface="Canva Sans"/>
              </a:rPr>
              <a:t>Chiffres clés</a:t>
            </a:r>
          </a:p>
        </p:txBody>
      </p:sp>
      <p:grpSp>
        <p:nvGrpSpPr>
          <p:cNvPr id="67" name="Groupe 66">
            <a:extLst>
              <a:ext uri="{FF2B5EF4-FFF2-40B4-BE49-F238E27FC236}">
                <a16:creationId xmlns:a16="http://schemas.microsoft.com/office/drawing/2014/main" id="{6DE0957E-A318-1B9A-6746-624A2DB827A4}"/>
              </a:ext>
            </a:extLst>
          </p:cNvPr>
          <p:cNvGrpSpPr/>
          <p:nvPr/>
        </p:nvGrpSpPr>
        <p:grpSpPr>
          <a:xfrm>
            <a:off x="25048" y="8122039"/>
            <a:ext cx="1803752" cy="2049034"/>
            <a:chOff x="203024" y="8122039"/>
            <a:chExt cx="1803752" cy="2049034"/>
          </a:xfrm>
        </p:grpSpPr>
        <p:grpSp>
          <p:nvGrpSpPr>
            <p:cNvPr id="60" name="Groupe 59">
              <a:extLst>
                <a:ext uri="{FF2B5EF4-FFF2-40B4-BE49-F238E27FC236}">
                  <a16:creationId xmlns:a16="http://schemas.microsoft.com/office/drawing/2014/main" id="{F202F6C6-7A99-5FAC-3E87-7916064A741F}"/>
                </a:ext>
              </a:extLst>
            </p:cNvPr>
            <p:cNvGrpSpPr/>
            <p:nvPr/>
          </p:nvGrpSpPr>
          <p:grpSpPr>
            <a:xfrm>
              <a:off x="203024" y="8122039"/>
              <a:ext cx="1803752" cy="2049034"/>
              <a:chOff x="203024" y="8122139"/>
              <a:chExt cx="1803752" cy="2049034"/>
            </a:xfrm>
          </p:grpSpPr>
          <p:sp>
            <p:nvSpPr>
              <p:cNvPr id="59" name="TextBox 19">
                <a:extLst>
                  <a:ext uri="{FF2B5EF4-FFF2-40B4-BE49-F238E27FC236}">
                    <a16:creationId xmlns:a16="http://schemas.microsoft.com/office/drawing/2014/main" id="{F4A53D7A-0730-A8E6-5ED4-CD89C26A29E4}"/>
                  </a:ext>
                </a:extLst>
              </p:cNvPr>
              <p:cNvSpPr txBox="1"/>
              <p:nvPr/>
            </p:nvSpPr>
            <p:spPr>
              <a:xfrm>
                <a:off x="203024" y="8530624"/>
                <a:ext cx="1803752" cy="1640549"/>
              </a:xfrm>
              <a:prstGeom prst="rect">
                <a:avLst/>
              </a:prstGeom>
            </p:spPr>
            <p:txBody>
              <a:bodyPr lIns="23175" tIns="23175" rIns="23175" bIns="23175" rtlCol="0" anchor="ctr"/>
              <a:lstStyle/>
              <a:p>
                <a:pPr algn="l">
                  <a:lnSpc>
                    <a:spcPts val="1978"/>
                  </a:lnSpc>
                </a:pPr>
                <a:endParaRPr lang="fr-FR" noProof="0" dirty="0">
                  <a:latin typeface="Canva Sans" panose="020B0503030501040103" pitchFamily="34" charset="0"/>
                </a:endParaRPr>
              </a:p>
            </p:txBody>
          </p:sp>
          <p:grpSp>
            <p:nvGrpSpPr>
              <p:cNvPr id="51" name="Groupe 50">
                <a:extLst>
                  <a:ext uri="{FF2B5EF4-FFF2-40B4-BE49-F238E27FC236}">
                    <a16:creationId xmlns:a16="http://schemas.microsoft.com/office/drawing/2014/main" id="{8A5D2396-2DC4-3408-7E27-A9BC9CD8F9E6}"/>
                  </a:ext>
                </a:extLst>
              </p:cNvPr>
              <p:cNvGrpSpPr>
                <a:grpSpLocks/>
              </p:cNvGrpSpPr>
              <p:nvPr/>
            </p:nvGrpSpPr>
            <p:grpSpPr>
              <a:xfrm>
                <a:off x="660884" y="8122139"/>
                <a:ext cx="888032" cy="888032"/>
                <a:chOff x="602028" y="8122139"/>
                <a:chExt cx="888032" cy="888032"/>
              </a:xfrm>
            </p:grpSpPr>
            <p:grpSp>
              <p:nvGrpSpPr>
                <p:cNvPr id="13" name="Group 13"/>
                <p:cNvGrpSpPr>
                  <a:grpSpLocks/>
                </p:cNvGrpSpPr>
                <p:nvPr/>
              </p:nvGrpSpPr>
              <p:grpSpPr>
                <a:xfrm>
                  <a:off x="602028" y="8122139"/>
                  <a:ext cx="888032" cy="888032"/>
                  <a:chOff x="0" y="0"/>
                  <a:chExt cx="812800" cy="812800"/>
                </a:xfrm>
              </p:grpSpPr>
              <p:sp>
                <p:nvSpPr>
                  <p:cNvPr id="14" name="Freeform 14"/>
                  <p:cNvSpPr>
                    <a:spLocks/>
                  </p:cNvSpPr>
                  <p:nvPr/>
                </p:nvSpPr>
                <p:spPr>
                  <a:xfrm>
                    <a:off x="0" y="0"/>
                    <a:ext cx="812800" cy="81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565F8B">
                          <a:alpha val="100000"/>
                        </a:srgbClr>
                      </a:gs>
                      <a:gs pos="100000">
                        <a:srgbClr val="314274">
                          <a:alpha val="100000"/>
                        </a:srgbClr>
                      </a:gs>
                    </a:gsLst>
                    <a:lin ang="0"/>
                  </a:gradFill>
                  <a:ln w="9525" cap="sq">
                    <a:solidFill>
                      <a:srgbClr val="D0E3F6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fr-FR" noProof="0" dirty="0">
                      <a:latin typeface="Canva Sans" panose="020B0503030501040103" pitchFamily="34" charset="0"/>
                    </a:endParaRPr>
                  </a:p>
                </p:txBody>
              </p:sp>
              <p:sp>
                <p:nvSpPr>
                  <p:cNvPr id="15" name="TextBox 15"/>
                  <p:cNvSpPr txBox="1">
                    <a:spLocks/>
                  </p:cNvSpPr>
                  <p:nvPr/>
                </p:nvSpPr>
                <p:spPr>
                  <a:xfrm>
                    <a:off x="76200" y="114300"/>
                    <a:ext cx="660400" cy="622300"/>
                  </a:xfrm>
                  <a:prstGeom prst="rect">
                    <a:avLst/>
                  </a:prstGeom>
                </p:spPr>
                <p:txBody>
                  <a:bodyPr lIns="23175" tIns="23175" rIns="23175" bIns="23175" rtlCol="0" anchor="ctr"/>
                  <a:lstStyle/>
                  <a:p>
                    <a:pPr algn="ctr">
                      <a:lnSpc>
                        <a:spcPts val="1978"/>
                      </a:lnSpc>
                    </a:pPr>
                    <a:endParaRPr lang="fr-FR" noProof="0" dirty="0">
                      <a:latin typeface="Canva Sans" panose="020B0503030501040103" pitchFamily="34" charset="0"/>
                    </a:endParaRPr>
                  </a:p>
                </p:txBody>
              </p:sp>
            </p:grpSp>
            <p:sp>
              <p:nvSpPr>
                <p:cNvPr id="16" name="Freeform 16"/>
                <p:cNvSpPr>
                  <a:spLocks/>
                </p:cNvSpPr>
                <p:nvPr/>
              </p:nvSpPr>
              <p:spPr>
                <a:xfrm>
                  <a:off x="790365" y="8360653"/>
                  <a:ext cx="511358" cy="411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358" h="411004">
                      <a:moveTo>
                        <a:pt x="0" y="0"/>
                      </a:moveTo>
                      <a:lnTo>
                        <a:pt x="511358" y="0"/>
                      </a:lnTo>
                      <a:lnTo>
                        <a:pt x="511358" y="411004"/>
                      </a:lnTo>
                      <a:lnTo>
                        <a:pt x="0" y="41100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fr-FR" noProof="0" dirty="0">
                    <a:latin typeface="Canva Sans" panose="020B0503030501040103" pitchFamily="34" charset="0"/>
                  </a:endParaRPr>
                </a:p>
              </p:txBody>
            </p:sp>
          </p:grpSp>
        </p:grpSp>
        <p:sp>
          <p:nvSpPr>
            <p:cNvPr id="50" name="TextBox 50"/>
            <p:cNvSpPr txBox="1"/>
            <p:nvPr/>
          </p:nvSpPr>
          <p:spPr>
            <a:xfrm>
              <a:off x="305082" y="9085570"/>
              <a:ext cx="1599637" cy="7016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fr-FR" sz="2000" noProof="0" dirty="0">
                  <a:solidFill>
                    <a:schemeClr val="bg1"/>
                  </a:solidFill>
                  <a:latin typeface="Canva Sans" panose="020B0503030501040103" pitchFamily="34" charset="0"/>
                  <a:ea typeface="Canva Sans"/>
                  <a:cs typeface="Canva Sans"/>
                  <a:sym typeface="Canva Sans"/>
                </a:rPr>
                <a:t>Plus de </a:t>
              </a:r>
              <a:r>
                <a:rPr lang="fr-FR" sz="2000" b="1" noProof="0" dirty="0">
                  <a:solidFill>
                    <a:schemeClr val="bg1"/>
                  </a:solidFill>
                  <a:latin typeface="Canva Sans" panose="020B0503030501040103" pitchFamily="34" charset="0"/>
                  <a:ea typeface="Canva Sans"/>
                  <a:cs typeface="Canva Sans"/>
                  <a:sym typeface="Canva Sans"/>
                </a:rPr>
                <a:t>3</a:t>
              </a:r>
              <a:r>
                <a:rPr lang="fr-FR" sz="2000" b="1" noProof="0" dirty="0">
                  <a:solidFill>
                    <a:schemeClr val="bg1"/>
                  </a:solidFill>
                  <a:latin typeface="Canva Sans" panose="020B0503030501040103" pitchFamily="34" charset="0"/>
                  <a:ea typeface="Canva Sans Bold"/>
                  <a:cs typeface="Canva Sans Bold"/>
                  <a:sym typeface="Canva Sans Bold"/>
                </a:rPr>
                <a:t>M de CA</a:t>
              </a:r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EDEE667D-C33B-67CC-F41B-0748AB6A2B0D}"/>
              </a:ext>
            </a:extLst>
          </p:cNvPr>
          <p:cNvGrpSpPr/>
          <p:nvPr/>
        </p:nvGrpSpPr>
        <p:grpSpPr>
          <a:xfrm>
            <a:off x="2133600" y="8122039"/>
            <a:ext cx="2442196" cy="1991717"/>
            <a:chOff x="2378251" y="8122139"/>
            <a:chExt cx="2442196" cy="1991717"/>
          </a:xfrm>
        </p:grpSpPr>
        <p:sp>
          <p:nvSpPr>
            <p:cNvPr id="47" name="TextBox 47"/>
            <p:cNvSpPr txBox="1"/>
            <p:nvPr/>
          </p:nvSpPr>
          <p:spPr>
            <a:xfrm>
              <a:off x="2378251" y="9060170"/>
              <a:ext cx="2442196" cy="1053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fr-FR" sz="2000" b="1" noProof="0" dirty="0">
                  <a:solidFill>
                    <a:schemeClr val="bg1"/>
                  </a:solidFill>
                  <a:latin typeface="Canva Sans" panose="020B0503030501040103" pitchFamily="34" charset="0"/>
                  <a:ea typeface="Canva Sans Bold"/>
                  <a:cs typeface="Canva Sans Bold"/>
                  <a:sym typeface="Canva Sans Bold"/>
                </a:rPr>
                <a:t>Base clients : plusieurs centaines de comptes</a:t>
              </a:r>
            </a:p>
          </p:txBody>
        </p: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1A8D1944-0105-6D3F-FE9A-BA8816E29A60}"/>
                </a:ext>
              </a:extLst>
            </p:cNvPr>
            <p:cNvGrpSpPr/>
            <p:nvPr/>
          </p:nvGrpSpPr>
          <p:grpSpPr>
            <a:xfrm>
              <a:off x="3155333" y="8122139"/>
              <a:ext cx="888032" cy="888032"/>
              <a:chOff x="3155334" y="8122139"/>
              <a:chExt cx="888032" cy="888032"/>
            </a:xfrm>
          </p:grpSpPr>
          <p:grpSp>
            <p:nvGrpSpPr>
              <p:cNvPr id="20" name="Group 20"/>
              <p:cNvGrpSpPr/>
              <p:nvPr/>
            </p:nvGrpSpPr>
            <p:grpSpPr>
              <a:xfrm>
                <a:off x="3155334" y="8122139"/>
                <a:ext cx="888032" cy="888032"/>
                <a:chOff x="0" y="0"/>
                <a:chExt cx="812800" cy="812800"/>
              </a:xfrm>
            </p:grpSpPr>
            <p:sp>
              <p:nvSpPr>
                <p:cNvPr id="21" name="Freeform 21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565F8B">
                        <a:alpha val="100000"/>
                      </a:srgbClr>
                    </a:gs>
                    <a:gs pos="100000">
                      <a:srgbClr val="314274">
                        <a:alpha val="100000"/>
                      </a:srgbClr>
                    </a:gs>
                  </a:gsLst>
                  <a:lin ang="0"/>
                </a:gradFill>
                <a:ln w="9525" cap="sq">
                  <a:solidFill>
                    <a:srgbClr val="D0E3F6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fr-FR" noProof="0" dirty="0">
                    <a:latin typeface="Canva Sans" panose="020B0503030501040103" pitchFamily="34" charset="0"/>
                  </a:endParaRPr>
                </a:p>
              </p:txBody>
            </p:sp>
            <p:sp>
              <p:nvSpPr>
                <p:cNvPr id="22" name="TextBox 22"/>
                <p:cNvSpPr txBox="1"/>
                <p:nvPr/>
              </p:nvSpPr>
              <p:spPr>
                <a:xfrm>
                  <a:off x="76200" y="114300"/>
                  <a:ext cx="660400" cy="622300"/>
                </a:xfrm>
                <a:prstGeom prst="rect">
                  <a:avLst/>
                </a:prstGeom>
              </p:spPr>
              <p:txBody>
                <a:bodyPr lIns="23175" tIns="23175" rIns="23175" bIns="23175" rtlCol="0" anchor="ctr"/>
                <a:lstStyle/>
                <a:p>
                  <a:pPr algn="ctr">
                    <a:lnSpc>
                      <a:spcPts val="1978"/>
                    </a:lnSpc>
                  </a:pPr>
                  <a:endParaRPr lang="fr-FR" noProof="0" dirty="0">
                    <a:latin typeface="Canva Sans" panose="020B0503030501040103" pitchFamily="34" charset="0"/>
                  </a:endParaRPr>
                </a:p>
              </p:txBody>
            </p:sp>
          </p:grpSp>
          <p:sp>
            <p:nvSpPr>
              <p:cNvPr id="23" name="Freeform 23"/>
              <p:cNvSpPr/>
              <p:nvPr/>
            </p:nvSpPr>
            <p:spPr>
              <a:xfrm>
                <a:off x="3396206" y="8335964"/>
                <a:ext cx="406287" cy="460382"/>
              </a:xfrm>
              <a:custGeom>
                <a:avLst/>
                <a:gdLst/>
                <a:ahLst/>
                <a:cxnLst/>
                <a:rect l="l" t="t" r="r" b="b"/>
                <a:pathLst>
                  <a:path w="406287" h="460382">
                    <a:moveTo>
                      <a:pt x="0" y="0"/>
                    </a:moveTo>
                    <a:lnTo>
                      <a:pt x="406287" y="0"/>
                    </a:lnTo>
                    <a:lnTo>
                      <a:pt x="406287" y="460382"/>
                    </a:lnTo>
                    <a:lnTo>
                      <a:pt x="0" y="46038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noProof="0" dirty="0">
                  <a:latin typeface="Canva Sans" panose="020B0503030501040103" pitchFamily="34" charset="0"/>
                </a:endParaRPr>
              </a:p>
            </p:txBody>
          </p:sp>
        </p:grp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E97B124A-000A-A418-4E35-149D54F2C92D}"/>
              </a:ext>
            </a:extLst>
          </p:cNvPr>
          <p:cNvGrpSpPr/>
          <p:nvPr/>
        </p:nvGrpSpPr>
        <p:grpSpPr>
          <a:xfrm>
            <a:off x="4953000" y="8115300"/>
            <a:ext cx="1599637" cy="1475185"/>
            <a:chOff x="5343785" y="8122139"/>
            <a:chExt cx="1599637" cy="1475185"/>
          </a:xfrm>
        </p:grpSpPr>
        <p:sp>
          <p:nvSpPr>
            <p:cNvPr id="48" name="TextBox 48"/>
            <p:cNvSpPr txBox="1"/>
            <p:nvPr/>
          </p:nvSpPr>
          <p:spPr>
            <a:xfrm>
              <a:off x="5343785" y="9261783"/>
              <a:ext cx="1599637" cy="3355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fr-FR" sz="2000" b="1" noProof="0" dirty="0">
                  <a:solidFill>
                    <a:schemeClr val="bg1"/>
                  </a:solidFill>
                  <a:latin typeface="Canva Sans" panose="020B0503030501040103" pitchFamily="34" charset="0"/>
                  <a:ea typeface="Canva Sans Bold"/>
                  <a:cs typeface="Canva Sans Bold"/>
                  <a:sym typeface="Canva Sans Bold"/>
                </a:rPr>
                <a:t>50 salariés</a:t>
              </a:r>
            </a:p>
          </p:txBody>
        </p:sp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50456ABA-C42E-E656-2F5F-547D65FFAD85}"/>
                </a:ext>
              </a:extLst>
            </p:cNvPr>
            <p:cNvGrpSpPr/>
            <p:nvPr/>
          </p:nvGrpSpPr>
          <p:grpSpPr>
            <a:xfrm>
              <a:off x="5699587" y="8122139"/>
              <a:ext cx="888032" cy="888032"/>
              <a:chOff x="5699587" y="8122139"/>
              <a:chExt cx="888032" cy="888032"/>
            </a:xfrm>
          </p:grpSpPr>
          <p:grpSp>
            <p:nvGrpSpPr>
              <p:cNvPr id="27" name="Group 27"/>
              <p:cNvGrpSpPr/>
              <p:nvPr/>
            </p:nvGrpSpPr>
            <p:grpSpPr>
              <a:xfrm>
                <a:off x="5699587" y="8122139"/>
                <a:ext cx="888032" cy="888032"/>
                <a:chOff x="0" y="0"/>
                <a:chExt cx="812800" cy="812800"/>
              </a:xfrm>
            </p:grpSpPr>
            <p:sp>
              <p:nvSpPr>
                <p:cNvPr id="28" name="Freeform 28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565F8B">
                        <a:alpha val="100000"/>
                      </a:srgbClr>
                    </a:gs>
                    <a:gs pos="100000">
                      <a:srgbClr val="314274">
                        <a:alpha val="100000"/>
                      </a:srgbClr>
                    </a:gs>
                  </a:gsLst>
                  <a:lin ang="0"/>
                </a:gradFill>
                <a:ln w="9525" cap="sq">
                  <a:solidFill>
                    <a:srgbClr val="D0E3F6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fr-FR" noProof="0" dirty="0">
                    <a:latin typeface="Canva Sans" panose="020B0503030501040103" pitchFamily="34" charset="0"/>
                  </a:endParaRPr>
                </a:p>
              </p:txBody>
            </p:sp>
            <p:sp>
              <p:nvSpPr>
                <p:cNvPr id="29" name="TextBox 29"/>
                <p:cNvSpPr txBox="1"/>
                <p:nvPr/>
              </p:nvSpPr>
              <p:spPr>
                <a:xfrm>
                  <a:off x="76200" y="114300"/>
                  <a:ext cx="660400" cy="622300"/>
                </a:xfrm>
                <a:prstGeom prst="rect">
                  <a:avLst/>
                </a:prstGeom>
              </p:spPr>
              <p:txBody>
                <a:bodyPr lIns="23175" tIns="23175" rIns="23175" bIns="23175" rtlCol="0" anchor="ctr"/>
                <a:lstStyle/>
                <a:p>
                  <a:pPr algn="ctr">
                    <a:lnSpc>
                      <a:spcPts val="1978"/>
                    </a:lnSpc>
                  </a:pPr>
                  <a:endParaRPr lang="fr-FR" noProof="0" dirty="0">
                    <a:latin typeface="Canva Sans" panose="020B0503030501040103" pitchFamily="34" charset="0"/>
                  </a:endParaRPr>
                </a:p>
              </p:txBody>
            </p:sp>
          </p:grpSp>
          <p:sp>
            <p:nvSpPr>
              <p:cNvPr id="30" name="Freeform 30"/>
              <p:cNvSpPr/>
              <p:nvPr/>
            </p:nvSpPr>
            <p:spPr>
              <a:xfrm>
                <a:off x="5875429" y="8389161"/>
                <a:ext cx="536347" cy="353989"/>
              </a:xfrm>
              <a:custGeom>
                <a:avLst/>
                <a:gdLst/>
                <a:ahLst/>
                <a:cxnLst/>
                <a:rect l="l" t="t" r="r" b="b"/>
                <a:pathLst>
                  <a:path w="536347" h="353989">
                    <a:moveTo>
                      <a:pt x="0" y="0"/>
                    </a:moveTo>
                    <a:lnTo>
                      <a:pt x="536347" y="0"/>
                    </a:lnTo>
                    <a:lnTo>
                      <a:pt x="536347" y="353989"/>
                    </a:lnTo>
                    <a:lnTo>
                      <a:pt x="0" y="35398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noProof="0" dirty="0">
                  <a:latin typeface="Canva Sans" panose="020B0503030501040103" pitchFamily="34" charset="0"/>
                </a:endParaRPr>
              </a:p>
            </p:txBody>
          </p:sp>
        </p:grpSp>
      </p:grp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3FF2A38E-4401-40AB-61F4-9F784F6F3F6A}"/>
              </a:ext>
            </a:extLst>
          </p:cNvPr>
          <p:cNvGrpSpPr/>
          <p:nvPr/>
        </p:nvGrpSpPr>
        <p:grpSpPr>
          <a:xfrm>
            <a:off x="7087163" y="8122039"/>
            <a:ext cx="1599637" cy="2059785"/>
            <a:chOff x="7888215" y="8121940"/>
            <a:chExt cx="1599637" cy="2059785"/>
          </a:xfrm>
        </p:grpSpPr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36A43008-BA15-8F31-99D3-D0A991652D58}"/>
                </a:ext>
              </a:extLst>
            </p:cNvPr>
            <p:cNvGrpSpPr/>
            <p:nvPr/>
          </p:nvGrpSpPr>
          <p:grpSpPr>
            <a:xfrm>
              <a:off x="8243930" y="8121940"/>
              <a:ext cx="888207" cy="888207"/>
              <a:chOff x="8243930" y="8121940"/>
              <a:chExt cx="888207" cy="888207"/>
            </a:xfrm>
          </p:grpSpPr>
          <p:grpSp>
            <p:nvGrpSpPr>
              <p:cNvPr id="34" name="Group 34"/>
              <p:cNvGrpSpPr/>
              <p:nvPr/>
            </p:nvGrpSpPr>
            <p:grpSpPr>
              <a:xfrm>
                <a:off x="8243930" y="8121940"/>
                <a:ext cx="888207" cy="888207"/>
                <a:chOff x="0" y="0"/>
                <a:chExt cx="812800" cy="812800"/>
              </a:xfrm>
            </p:grpSpPr>
            <p:sp>
              <p:nvSpPr>
                <p:cNvPr id="35" name="Freeform 35"/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565F8B">
                        <a:alpha val="100000"/>
                      </a:srgbClr>
                    </a:gs>
                    <a:gs pos="100000">
                      <a:srgbClr val="314274">
                        <a:alpha val="100000"/>
                      </a:srgbClr>
                    </a:gs>
                  </a:gsLst>
                  <a:lin ang="0"/>
                </a:gradFill>
                <a:ln w="9525" cap="sq">
                  <a:solidFill>
                    <a:srgbClr val="D0E3F6"/>
                  </a:solidFill>
                  <a:prstDash val="solid"/>
                  <a:miter/>
                </a:ln>
              </p:spPr>
              <p:txBody>
                <a:bodyPr/>
                <a:lstStyle/>
                <a:p>
                  <a:endParaRPr lang="fr-FR" noProof="0" dirty="0">
                    <a:latin typeface="Canva Sans" panose="020B0503030501040103" pitchFamily="34" charset="0"/>
                  </a:endParaRPr>
                </a:p>
              </p:txBody>
            </p:sp>
            <p:sp>
              <p:nvSpPr>
                <p:cNvPr id="36" name="TextBox 36"/>
                <p:cNvSpPr txBox="1"/>
                <p:nvPr/>
              </p:nvSpPr>
              <p:spPr>
                <a:xfrm>
                  <a:off x="76200" y="114300"/>
                  <a:ext cx="660400" cy="622300"/>
                </a:xfrm>
                <a:prstGeom prst="rect">
                  <a:avLst/>
                </a:prstGeom>
              </p:spPr>
              <p:txBody>
                <a:bodyPr lIns="23179" tIns="23179" rIns="23179" bIns="23179" rtlCol="0" anchor="ctr"/>
                <a:lstStyle/>
                <a:p>
                  <a:pPr algn="ctr">
                    <a:lnSpc>
                      <a:spcPts val="1978"/>
                    </a:lnSpc>
                  </a:pPr>
                  <a:endParaRPr lang="fr-FR" noProof="0" dirty="0">
                    <a:latin typeface="Canva Sans" panose="020B0503030501040103" pitchFamily="34" charset="0"/>
                  </a:endParaRPr>
                </a:p>
              </p:txBody>
            </p:sp>
          </p:grpSp>
          <p:sp>
            <p:nvSpPr>
              <p:cNvPr id="37" name="Freeform 37"/>
              <p:cNvSpPr/>
              <p:nvPr/>
            </p:nvSpPr>
            <p:spPr>
              <a:xfrm>
                <a:off x="8408479" y="8346941"/>
                <a:ext cx="559113" cy="438205"/>
              </a:xfrm>
              <a:custGeom>
                <a:avLst/>
                <a:gdLst/>
                <a:ahLst/>
                <a:cxnLst/>
                <a:rect l="l" t="t" r="r" b="b"/>
                <a:pathLst>
                  <a:path w="559113" h="438205">
                    <a:moveTo>
                      <a:pt x="0" y="0"/>
                    </a:moveTo>
                    <a:lnTo>
                      <a:pt x="559113" y="0"/>
                    </a:lnTo>
                    <a:lnTo>
                      <a:pt x="559113" y="438205"/>
                    </a:lnTo>
                    <a:lnTo>
                      <a:pt x="0" y="43820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fr-FR" noProof="0" dirty="0">
                  <a:latin typeface="Canva Sans" panose="020B0503030501040103" pitchFamily="34" charset="0"/>
                </a:endParaRPr>
              </a:p>
            </p:txBody>
          </p:sp>
        </p:grpSp>
        <p:sp>
          <p:nvSpPr>
            <p:cNvPr id="49" name="TextBox 49"/>
            <p:cNvSpPr txBox="1"/>
            <p:nvPr/>
          </p:nvSpPr>
          <p:spPr>
            <a:xfrm>
              <a:off x="7888215" y="9128039"/>
              <a:ext cx="1599637" cy="1053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fr-FR" sz="2000" noProof="0" dirty="0">
                  <a:solidFill>
                    <a:schemeClr val="bg1"/>
                  </a:solidFill>
                  <a:latin typeface="Canva Sans" panose="020B0503030501040103" pitchFamily="34" charset="0"/>
                  <a:ea typeface="Canva Sans"/>
                  <a:cs typeface="Canva Sans"/>
                  <a:sym typeface="Canva Sans"/>
                </a:rPr>
                <a:t>Plus de </a:t>
              </a:r>
              <a:r>
                <a:rPr lang="fr-FR" sz="2000" b="1" noProof="0" dirty="0">
                  <a:solidFill>
                    <a:schemeClr val="bg1"/>
                  </a:solidFill>
                  <a:latin typeface="Canva Sans" panose="020B0503030501040103" pitchFamily="34" charset="0"/>
                  <a:ea typeface="Canva Sans Bold"/>
                  <a:cs typeface="Canva Sans Bold"/>
                  <a:sym typeface="Canva Sans Bold"/>
                </a:rPr>
                <a:t>25 ans d’existence</a:t>
              </a:r>
            </a:p>
          </p:txBody>
        </p:sp>
      </p:grpSp>
      <p:sp>
        <p:nvSpPr>
          <p:cNvPr id="45" name="TextBox 45"/>
          <p:cNvSpPr txBox="1"/>
          <p:nvPr/>
        </p:nvSpPr>
        <p:spPr>
          <a:xfrm>
            <a:off x="5940000" y="342900"/>
            <a:ext cx="6408000" cy="923330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  <a:latin typeface="Aptos" panose="020B0004020202020204" pitchFamily="34" charset="0"/>
                <a:ea typeface="Segoe UI Black" panose="020B0A02040204020203" pitchFamily="34" charset="0"/>
                <a:cs typeface="Open Sans Bold"/>
                <a:sym typeface="Open Sans Bold"/>
              </a:rPr>
              <a:t>FLEXITRANS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444107" y="1589053"/>
            <a:ext cx="4114237" cy="540000"/>
          </a:xfrm>
          <a:prstGeom prst="roundRect">
            <a:avLst>
              <a:gd name="adj" fmla="val 16667"/>
            </a:avLst>
          </a:prstGeom>
          <a:solidFill>
            <a:srgbClr val="B71F25"/>
          </a:solidFill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236538" marR="0" lvl="0" indent="0" algn="ctr" defTabSz="457200" fontAlgn="auto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  <a:tab pos="620713" algn="l"/>
              </a:tabLst>
              <a:defRPr kumimoji="0" sz="2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 panose="02000503020000020003"/>
                <a:cs typeface="Avenir Black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fr-FR" sz="3200" dirty="0">
                <a:sym typeface="Canva Sans Medium"/>
              </a:rPr>
              <a:t>Présentation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80321" y="1892614"/>
            <a:ext cx="8441809" cy="5003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6"/>
              </a:lnSpc>
            </a:pPr>
            <a:endParaRPr lang="fr-FR" sz="1600" noProof="0" dirty="0">
              <a:latin typeface="Canva Sans" panose="020B0503030501040103" pitchFamily="34" charset="0"/>
            </a:endParaRPr>
          </a:p>
          <a:p>
            <a:pPr marL="432735" lvl="1" indent="-216367" algn="l">
              <a:lnSpc>
                <a:spcPts val="2806"/>
              </a:lnSpc>
              <a:buFont typeface="Arial"/>
              <a:buChar char="•"/>
            </a:pPr>
            <a:r>
              <a:rPr lang="fr-FR" sz="2000" noProof="0" dirty="0">
                <a:solidFill>
                  <a:srgbClr val="FFFFFF"/>
                </a:solidFill>
                <a:latin typeface="Canva Sans" panose="020B0503030501040103" pitchFamily="34" charset="0"/>
                <a:ea typeface="Canva Sans"/>
                <a:cs typeface="Canva Sans"/>
                <a:sym typeface="Canva Sans"/>
              </a:rPr>
              <a:t>Société indépendante intervenant sur des </a:t>
            </a:r>
            <a:r>
              <a:rPr lang="fr-FR" sz="2000" b="1" noProof="0" dirty="0">
                <a:solidFill>
                  <a:srgbClr val="FFFFFF"/>
                </a:solidFill>
                <a:latin typeface="Canva Sans" panose="020B0503030501040103" pitchFamily="34" charset="0"/>
                <a:ea typeface="Canva Sans Bold"/>
                <a:cs typeface="Canva Sans Bold"/>
                <a:sym typeface="Canva Sans Bold"/>
              </a:rPr>
              <a:t>prestations techniques à forte composante opérationnelle dans le monde du transport (spécialiste du transport de levage de masses et d’engins).</a:t>
            </a:r>
          </a:p>
          <a:p>
            <a:pPr algn="l">
              <a:lnSpc>
                <a:spcPts val="2806"/>
              </a:lnSpc>
            </a:pPr>
            <a:endParaRPr lang="fr-FR" sz="2000" b="1" noProof="0" dirty="0">
              <a:solidFill>
                <a:srgbClr val="FFFFFF"/>
              </a:solidFill>
              <a:latin typeface="Canva Sans" panose="020B0503030501040103" pitchFamily="34" charset="0"/>
              <a:ea typeface="Canva Sans Bold"/>
              <a:cs typeface="Canva Sans Bold"/>
              <a:sym typeface="Canva Sans Bold"/>
            </a:endParaRPr>
          </a:p>
          <a:p>
            <a:pPr marL="432735" lvl="1" indent="-216367" algn="l">
              <a:lnSpc>
                <a:spcPts val="2806"/>
              </a:lnSpc>
              <a:buFont typeface="Arial"/>
              <a:buChar char="•"/>
            </a:pPr>
            <a:r>
              <a:rPr lang="fr-FR" sz="2000" noProof="0" dirty="0">
                <a:solidFill>
                  <a:srgbClr val="FFFFFF"/>
                </a:solidFill>
                <a:latin typeface="Canva Sans" panose="020B0503030501040103" pitchFamily="34" charset="0"/>
                <a:ea typeface="Canva Sans"/>
                <a:cs typeface="Canva Sans"/>
                <a:sym typeface="Canva Sans"/>
              </a:rPr>
              <a:t>Activité reposant sur la gestion d’opérations nécessitant </a:t>
            </a:r>
            <a:r>
              <a:rPr lang="fr-FR" sz="2000" b="1" noProof="0" dirty="0">
                <a:solidFill>
                  <a:srgbClr val="FFFFFF"/>
                </a:solidFill>
                <a:latin typeface="Canva Sans" panose="020B0503030501040103" pitchFamily="34" charset="0"/>
                <a:ea typeface="Canva Sans Bold"/>
                <a:cs typeface="Canva Sans Bold"/>
                <a:sym typeface="Canva Sans Bold"/>
              </a:rPr>
              <a:t>réactivité, adaptabilité et savoir-faire adapté au besoin client.</a:t>
            </a:r>
          </a:p>
          <a:p>
            <a:pPr algn="l">
              <a:lnSpc>
                <a:spcPts val="2806"/>
              </a:lnSpc>
            </a:pPr>
            <a:endParaRPr lang="fr-FR" sz="2000" b="1" noProof="0" dirty="0">
              <a:solidFill>
                <a:srgbClr val="FFFFFF"/>
              </a:solidFill>
              <a:latin typeface="Canva Sans" panose="020B0503030501040103" pitchFamily="34" charset="0"/>
              <a:ea typeface="Canva Sans Bold"/>
              <a:cs typeface="Canva Sans Bold"/>
              <a:sym typeface="Canva Sans Bold"/>
            </a:endParaRPr>
          </a:p>
          <a:p>
            <a:pPr marL="432735" lvl="1" indent="-216367" algn="l">
              <a:lnSpc>
                <a:spcPts val="2806"/>
              </a:lnSpc>
              <a:buFont typeface="Arial"/>
              <a:buChar char="•"/>
            </a:pPr>
            <a:r>
              <a:rPr lang="fr-FR" sz="2000" noProof="0" dirty="0">
                <a:solidFill>
                  <a:srgbClr val="FFFFFF"/>
                </a:solidFill>
                <a:latin typeface="Canva Sans" panose="020B0503030501040103" pitchFamily="34" charset="0"/>
                <a:ea typeface="Canva Sans"/>
                <a:cs typeface="Canva Sans"/>
                <a:sym typeface="Canva Sans"/>
              </a:rPr>
              <a:t>Intervention auprès d’une clientèle diversifiée composée d’</a:t>
            </a:r>
            <a:r>
              <a:rPr lang="fr-FR" sz="2000" b="1" noProof="0" dirty="0">
                <a:solidFill>
                  <a:srgbClr val="FFFFFF"/>
                </a:solidFill>
                <a:latin typeface="Canva Sans" panose="020B0503030501040103" pitchFamily="34" charset="0"/>
                <a:ea typeface="Canva Sans Bold"/>
                <a:cs typeface="Canva Sans Bold"/>
                <a:sym typeface="Canva Sans Bold"/>
              </a:rPr>
              <a:t>acteurs industriels, de services et de grands comptes.</a:t>
            </a:r>
          </a:p>
          <a:p>
            <a:pPr algn="l">
              <a:lnSpc>
                <a:spcPts val="2806"/>
              </a:lnSpc>
            </a:pPr>
            <a:endParaRPr lang="fr-FR" sz="2000" b="1" noProof="0" dirty="0">
              <a:solidFill>
                <a:srgbClr val="FFFFFF"/>
              </a:solidFill>
              <a:latin typeface="Canva Sans" panose="020B0503030501040103" pitchFamily="34" charset="0"/>
              <a:ea typeface="Canva Sans Bold"/>
              <a:cs typeface="Canva Sans Bold"/>
              <a:sym typeface="Canva Sans Bold"/>
            </a:endParaRPr>
          </a:p>
          <a:p>
            <a:pPr marL="432735" lvl="1" indent="-216367" algn="l">
              <a:lnSpc>
                <a:spcPts val="2806"/>
              </a:lnSpc>
              <a:buFont typeface="Arial"/>
              <a:buChar char="•"/>
            </a:pPr>
            <a:r>
              <a:rPr lang="fr-FR" sz="2000" noProof="0" dirty="0">
                <a:solidFill>
                  <a:srgbClr val="FFFFFF"/>
                </a:solidFill>
                <a:latin typeface="Canva Sans" panose="020B0503030501040103" pitchFamily="34" charset="0"/>
                <a:ea typeface="Canva Sans"/>
                <a:cs typeface="Canva Sans"/>
                <a:sym typeface="Canva Sans"/>
              </a:rPr>
              <a:t>Entreprise disposant d’un </a:t>
            </a:r>
            <a:r>
              <a:rPr lang="fr-FR" sz="2000" b="1" noProof="0" dirty="0">
                <a:solidFill>
                  <a:srgbClr val="FFFFFF"/>
                </a:solidFill>
                <a:latin typeface="Canva Sans" panose="020B0503030501040103" pitchFamily="34" charset="0"/>
                <a:ea typeface="Canva Sans Bold"/>
                <a:cs typeface="Canva Sans Bold"/>
                <a:sym typeface="Canva Sans Bold"/>
              </a:rPr>
              <a:t>outil roulant conséquent et opérationnel.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590090" y="2324100"/>
            <a:ext cx="8441809" cy="5362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2735" lvl="1" indent="-216367" algn="l">
              <a:lnSpc>
                <a:spcPts val="2806"/>
              </a:lnSpc>
              <a:buFont typeface="Arial"/>
              <a:buChar char="•"/>
            </a:pPr>
            <a:r>
              <a:rPr lang="fr-FR" sz="2000" b="1" noProof="0" dirty="0">
                <a:solidFill>
                  <a:srgbClr val="FFFFFF"/>
                </a:solidFill>
                <a:latin typeface="Canva Sans" panose="020B0503030501040103" pitchFamily="34" charset="0"/>
                <a:ea typeface="Canva Sans Bold"/>
                <a:cs typeface="Canva Sans Bold"/>
                <a:sym typeface="Canva Sans Bold"/>
              </a:rPr>
              <a:t>Positionnement établi sur des opérations spécifiques</a:t>
            </a:r>
          </a:p>
          <a:p>
            <a:pPr algn="l">
              <a:lnSpc>
                <a:spcPts val="2806"/>
              </a:lnSpc>
            </a:pPr>
            <a:r>
              <a:rPr lang="fr-FR" sz="2000" b="1" noProof="0" dirty="0">
                <a:solidFill>
                  <a:srgbClr val="FFFFFF"/>
                </a:solidFill>
                <a:latin typeface="Canva Sans" panose="020B0503030501040103" pitchFamily="34" charset="0"/>
                <a:ea typeface="Canva Sans Bold"/>
                <a:cs typeface="Canva Sans Bold"/>
                <a:sym typeface="Canva Sans Bold"/>
              </a:rPr>
              <a:t> </a:t>
            </a:r>
            <a:r>
              <a:rPr lang="fr-FR" sz="2000" noProof="0" dirty="0">
                <a:solidFill>
                  <a:srgbClr val="FFFFFF"/>
                </a:solidFill>
                <a:latin typeface="Canva Sans" panose="020B0503030501040103" pitchFamily="34" charset="0"/>
                <a:ea typeface="Canva Sans"/>
                <a:cs typeface="Canva Sans"/>
                <a:sym typeface="Canva Sans"/>
              </a:rPr>
              <a:t>→ Entreprise reconnue pour sa capacité à répondre à des besoins de transport spécifique et avec porteurs adaptés.</a:t>
            </a:r>
          </a:p>
          <a:p>
            <a:pPr algn="l">
              <a:lnSpc>
                <a:spcPts val="2806"/>
              </a:lnSpc>
            </a:pPr>
            <a:endParaRPr lang="fr-FR" sz="2000" noProof="0" dirty="0">
              <a:solidFill>
                <a:srgbClr val="FFFFFF"/>
              </a:solidFill>
              <a:latin typeface="Canva Sans" panose="020B0503030501040103" pitchFamily="34" charset="0"/>
              <a:ea typeface="Canva Sans"/>
              <a:cs typeface="Canva Sans"/>
              <a:sym typeface="Canva Sans"/>
            </a:endParaRPr>
          </a:p>
          <a:p>
            <a:pPr marL="432735" lvl="1" indent="-216367" algn="l">
              <a:lnSpc>
                <a:spcPts val="2806"/>
              </a:lnSpc>
              <a:buFont typeface="Arial"/>
              <a:buChar char="•"/>
            </a:pPr>
            <a:r>
              <a:rPr lang="fr-FR" sz="2000" b="1" noProof="0" dirty="0">
                <a:solidFill>
                  <a:srgbClr val="FFFFFF"/>
                </a:solidFill>
                <a:latin typeface="Canva Sans" panose="020B0503030501040103" pitchFamily="34" charset="0"/>
                <a:ea typeface="Canva Sans Bold"/>
                <a:cs typeface="Canva Sans Bold"/>
                <a:sym typeface="Canva Sans Bold"/>
              </a:rPr>
              <a:t>Portefeuille clients diversifié</a:t>
            </a:r>
          </a:p>
          <a:p>
            <a:pPr algn="l">
              <a:lnSpc>
                <a:spcPts val="2806"/>
              </a:lnSpc>
            </a:pPr>
            <a:r>
              <a:rPr lang="fr-FR" sz="2000" noProof="0" dirty="0">
                <a:solidFill>
                  <a:srgbClr val="FFFFFF"/>
                </a:solidFill>
                <a:latin typeface="Canva Sans" panose="020B0503030501040103" pitchFamily="34" charset="0"/>
                <a:ea typeface="Canva Sans"/>
                <a:cs typeface="Canva Sans"/>
                <a:sym typeface="Canva Sans"/>
              </a:rPr>
              <a:t>→ Base de clients étendue et fidèle.</a:t>
            </a:r>
          </a:p>
          <a:p>
            <a:pPr algn="l">
              <a:lnSpc>
                <a:spcPts val="2806"/>
              </a:lnSpc>
            </a:pPr>
            <a:endParaRPr lang="fr-FR" sz="2000" noProof="0" dirty="0">
              <a:solidFill>
                <a:srgbClr val="FFFFFF"/>
              </a:solidFill>
              <a:latin typeface="Canva Sans" panose="020B0503030501040103" pitchFamily="34" charset="0"/>
              <a:ea typeface="Canva Sans"/>
              <a:cs typeface="Canva Sans"/>
              <a:sym typeface="Canva Sans"/>
            </a:endParaRPr>
          </a:p>
          <a:p>
            <a:pPr marL="432735" lvl="1" indent="-216367" algn="l">
              <a:lnSpc>
                <a:spcPts val="2806"/>
              </a:lnSpc>
              <a:buFont typeface="Arial"/>
              <a:buChar char="•"/>
            </a:pPr>
            <a:r>
              <a:rPr lang="fr-FR" sz="2000" b="1" noProof="0" dirty="0">
                <a:solidFill>
                  <a:srgbClr val="FFFFFF"/>
                </a:solidFill>
                <a:latin typeface="Canva Sans" panose="020B0503030501040103" pitchFamily="34" charset="0"/>
                <a:ea typeface="Canva Sans Bold"/>
                <a:cs typeface="Canva Sans Bold"/>
                <a:sym typeface="Canva Sans Bold"/>
              </a:rPr>
              <a:t>Entreprise à relancer commercialement</a:t>
            </a:r>
          </a:p>
          <a:p>
            <a:pPr algn="l">
              <a:lnSpc>
                <a:spcPts val="2806"/>
              </a:lnSpc>
            </a:pPr>
            <a:r>
              <a:rPr lang="fr-FR" sz="2000" noProof="0" dirty="0">
                <a:solidFill>
                  <a:srgbClr val="FFFFFF"/>
                </a:solidFill>
                <a:latin typeface="Canva Sans" panose="020B0503030501040103" pitchFamily="34" charset="0"/>
                <a:ea typeface="Canva Sans"/>
                <a:cs typeface="Canva Sans"/>
                <a:sym typeface="Canva Sans"/>
              </a:rPr>
              <a:t>→ Démarche commerciale limitée.</a:t>
            </a:r>
          </a:p>
          <a:p>
            <a:pPr algn="l">
              <a:lnSpc>
                <a:spcPts val="2806"/>
              </a:lnSpc>
            </a:pPr>
            <a:endParaRPr lang="fr-FR" sz="2000" noProof="0" dirty="0">
              <a:solidFill>
                <a:srgbClr val="FFFFFF"/>
              </a:solidFill>
              <a:latin typeface="Canva Sans" panose="020B0503030501040103" pitchFamily="34" charset="0"/>
              <a:ea typeface="Canva Sans"/>
              <a:cs typeface="Canva Sans"/>
              <a:sym typeface="Canva Sans"/>
            </a:endParaRPr>
          </a:p>
          <a:p>
            <a:pPr marL="432735" lvl="1" indent="-216367" algn="l">
              <a:lnSpc>
                <a:spcPts val="2806"/>
              </a:lnSpc>
              <a:buFont typeface="Arial"/>
              <a:buChar char="•"/>
            </a:pPr>
            <a:r>
              <a:rPr lang="fr-FR" sz="2000" b="1" noProof="0" dirty="0">
                <a:solidFill>
                  <a:srgbClr val="FFFFFF"/>
                </a:solidFill>
                <a:latin typeface="Canva Sans" panose="020B0503030501040103" pitchFamily="34" charset="0"/>
                <a:ea typeface="Canva Sans Bold"/>
                <a:cs typeface="Canva Sans Bold"/>
                <a:sym typeface="Canva Sans Bold"/>
              </a:rPr>
              <a:t>Opportunité de reprise avec potentiel d’optimisation</a:t>
            </a:r>
          </a:p>
          <a:p>
            <a:pPr algn="l">
              <a:lnSpc>
                <a:spcPts val="2806"/>
              </a:lnSpc>
            </a:pPr>
            <a:r>
              <a:rPr lang="fr-FR" sz="2000" noProof="0" dirty="0">
                <a:solidFill>
                  <a:srgbClr val="FFFFFF"/>
                </a:solidFill>
                <a:latin typeface="Canva Sans" panose="020B0503030501040103" pitchFamily="34" charset="0"/>
                <a:ea typeface="Canva Sans"/>
                <a:cs typeface="Canva Sans"/>
                <a:sym typeface="Canva Sans"/>
              </a:rPr>
              <a:t>→ Leviers identifiés d’amélioration de la performance et de structuration permettant d’envisager un redéploiement.</a:t>
            </a:r>
          </a:p>
          <a:p>
            <a:pPr algn="l">
              <a:lnSpc>
                <a:spcPts val="2806"/>
              </a:lnSpc>
            </a:pPr>
            <a:r>
              <a:rPr lang="fr-FR" sz="2000" noProof="0" dirty="0">
                <a:solidFill>
                  <a:srgbClr val="FFFFFF"/>
                </a:solidFill>
                <a:latin typeface="Canva Sans" panose="020B0503030501040103" pitchFamily="34" charset="0"/>
                <a:ea typeface="Canva Sans"/>
                <a:cs typeface="Canva Sans"/>
                <a:sym typeface="Canva Sans"/>
              </a:rPr>
              <a:t>→ La demande est forte et pourrait être mieux captée avec un renforcement de la capacité opérationnelle.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963399" y="1589053"/>
            <a:ext cx="3429001" cy="540000"/>
          </a:xfrm>
          <a:prstGeom prst="roundRect">
            <a:avLst/>
          </a:prstGeom>
          <a:solidFill>
            <a:srgbClr val="B71F25"/>
          </a:solidFill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en-US"/>
            </a:defPPr>
            <a:lvl1pPr marL="236538" marR="0" lvl="0" indent="0" algn="ctr" defTabSz="457200" fontAlgn="auto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buFontTx/>
              <a:buNone/>
              <a:tabLst>
                <a:tab pos="168275" algn="l"/>
                <a:tab pos="620713" algn="l"/>
              </a:tabLst>
              <a:defRPr kumimoji="0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Black" panose="02000503020000020003"/>
                <a:cs typeface="Avenir Black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fr-FR" dirty="0">
                <a:sym typeface="Canva Sans Medium"/>
              </a:rPr>
              <a:t>Commentaire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197</Words>
  <Application>Microsoft Office PowerPoint</Application>
  <PresentationFormat>Personnalisé</PresentationFormat>
  <Paragraphs>34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Calibri</vt:lpstr>
      <vt:lpstr>Aptos</vt:lpstr>
      <vt:lpstr>Canva Sans Medium</vt:lpstr>
      <vt:lpstr>Canva Sans</vt:lpstr>
      <vt:lpstr>Arial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• Activités couvrant plusieurs segments : BTP, transport d’engins, conteneurs, palettes et opérations spécifiques • Savoir-faire reconnu dans les opérations complexes : levage, transport exceptionnel et logistique de chantier • Entreprise disposant d’un</dc:title>
  <dc:creator>David Destoop</dc:creator>
  <cp:lastModifiedBy>Esther AGNERAY</cp:lastModifiedBy>
  <cp:revision>14</cp:revision>
  <dcterms:created xsi:type="dcterms:W3CDTF">2006-08-16T00:00:00Z</dcterms:created>
  <dcterms:modified xsi:type="dcterms:W3CDTF">2026-05-20T09:47:37Z</dcterms:modified>
  <dc:identifier>DAHGwwZm_Bs</dc:identifier>
</cp:coreProperties>
</file>